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pPr/>
              <a:t>10/20/2021</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‹Nr.›</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pPr/>
              <a:t>10/20/2021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pPr/>
              <a:t>10/20/2021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pPr/>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pPr/>
              <a:t>10/20/2021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pPr/>
              <a:t>10/20/2021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pPr/>
              <a:t>10/20/2021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pPr/>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pPr/>
              <a:t>10/20/2021</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1">
                    <a:lumMod val="50000"/>
                  </a:schemeClr>
                </a:solidFill>
                <a:effectLst>
                  <a:outerShdw blurRad="38100" dist="38100" dir="2700000" algn="tl">
                    <a:srgbClr val="000000">
                      <a:alpha val="43137"/>
                    </a:srgbClr>
                  </a:outerShdw>
                </a:effectLst>
              </a:rPr>
              <a:t>Barrier detectives</a:t>
            </a:r>
            <a:br>
              <a:rPr lang="en-US" b="1" dirty="0">
                <a:solidFill>
                  <a:schemeClr val="accent1">
                    <a:lumMod val="50000"/>
                  </a:schemeClr>
                </a:solidFill>
                <a:effectLst>
                  <a:outerShdw blurRad="38100" dist="38100" dir="2700000" algn="tl">
                    <a:srgbClr val="000000">
                      <a:alpha val="43137"/>
                    </a:srgbClr>
                  </a:outerShdw>
                </a:effectLst>
              </a:rPr>
            </a:br>
            <a:r>
              <a:rPr lang="en-US" b="1" dirty="0">
                <a:solidFill>
                  <a:schemeClr val="accent1">
                    <a:lumMod val="50000"/>
                  </a:schemeClr>
                </a:solidFill>
                <a:effectLst>
                  <a:outerShdw blurRad="38100" dist="38100" dir="2700000" algn="tl">
                    <a:srgbClr val="000000">
                      <a:alpha val="43137"/>
                    </a:srgbClr>
                  </a:outerShdw>
                </a:effectLst>
              </a:rPr>
              <a:t>2021</a:t>
            </a:r>
            <a:r>
              <a:rPr lang="en-US" b="1" baseline="30000" dirty="0">
                <a:solidFill>
                  <a:schemeClr val="accent1">
                    <a:lumMod val="50000"/>
                  </a:schemeClr>
                </a:solidFill>
                <a:effectLst>
                  <a:outerShdw blurRad="38100" dist="38100" dir="2700000" algn="tl">
                    <a:srgbClr val="000000">
                      <a:alpha val="43137"/>
                    </a:srgbClr>
                  </a:outerShdw>
                </a:effectLst>
              </a:rPr>
              <a:t>st</a:t>
            </a:r>
            <a:r>
              <a:rPr lang="en-US" b="1" dirty="0">
                <a:solidFill>
                  <a:schemeClr val="accent1">
                    <a:lumMod val="50000"/>
                  </a:schemeClr>
                </a:solidFill>
                <a:effectLst>
                  <a:outerShdw blurRad="38100" dist="38100" dir="2700000" algn="tl">
                    <a:srgbClr val="000000">
                      <a:alpha val="43137"/>
                    </a:srgbClr>
                  </a:outerShdw>
                </a:effectLst>
              </a:rPr>
              <a:t> </a:t>
            </a:r>
          </a:p>
        </p:txBody>
      </p:sp>
      <p:sp>
        <p:nvSpPr>
          <p:cNvPr id="3" name="Subtitle 2"/>
          <p:cNvSpPr>
            <a:spLocks noGrp="1"/>
          </p:cNvSpPr>
          <p:nvPr>
            <p:ph type="subTitle" idx="1"/>
          </p:nvPr>
        </p:nvSpPr>
        <p:spPr/>
        <p:txBody>
          <a:bodyPr/>
          <a:lstStyle/>
          <a:p>
            <a:r>
              <a:rPr lang="en-US" dirty="0"/>
              <a:t>Montenegro, </a:t>
            </a:r>
            <a:r>
              <a:rPr lang="en-US" dirty="0" err="1"/>
              <a:t>bosnia</a:t>
            </a:r>
            <a:r>
              <a:rPr lang="en-US" dirty="0"/>
              <a:t> and Herzegovina &amp; </a:t>
            </a:r>
            <a:r>
              <a:rPr lang="en-US" dirty="0" err="1"/>
              <a:t>germany</a:t>
            </a:r>
            <a:endParaRPr lang="en-US" dirty="0"/>
          </a:p>
        </p:txBody>
      </p:sp>
    </p:spTree>
    <p:extLst>
      <p:ext uri="{BB962C8B-B14F-4D97-AF65-F5344CB8AC3E}">
        <p14:creationId xmlns:p14="http://schemas.microsoft.com/office/powerpoint/2010/main" xmlns="" val="3085263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ME" b="1" dirty="0">
                <a:solidFill>
                  <a:schemeClr val="accent1">
                    <a:lumMod val="75000"/>
                  </a:schemeClr>
                </a:solidFill>
                <a:effectLst>
                  <a:outerShdw blurRad="38100" dist="38100" dir="2700000" algn="tl">
                    <a:srgbClr val="000000">
                      <a:alpha val="43137"/>
                    </a:srgbClr>
                  </a:outerShdw>
                </a:effectLst>
              </a:rPr>
              <a:t>National library for blind people of montenegro</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837765"/>
            <a:ext cx="2820838" cy="37729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54041" y="2154697"/>
            <a:ext cx="2583881" cy="3455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20839" y="1954979"/>
            <a:ext cx="2733202" cy="3655693"/>
          </a:xfrm>
          <a:prstGeom prst="rect">
            <a:avLst/>
          </a:prstGeom>
        </p:spPr>
      </p:pic>
      <p:sp>
        <p:nvSpPr>
          <p:cNvPr id="7" name="TextBox 6"/>
          <p:cNvSpPr txBox="1"/>
          <p:nvPr/>
        </p:nvSpPr>
        <p:spPr>
          <a:xfrm>
            <a:off x="8374879" y="1363694"/>
            <a:ext cx="3105510" cy="4247317"/>
          </a:xfrm>
          <a:prstGeom prst="rect">
            <a:avLst/>
          </a:prstGeom>
          <a:noFill/>
        </p:spPr>
        <p:txBody>
          <a:bodyPr wrap="square" rtlCol="0">
            <a:spAutoFit/>
          </a:bodyPr>
          <a:lstStyle/>
          <a:p>
            <a:r>
              <a:rPr lang="sr-Latn-ME" dirty="0"/>
              <a:t>One of the most interesting institutions that we’ve visit is Public library for blind people. </a:t>
            </a:r>
          </a:p>
          <a:p>
            <a:r>
              <a:rPr lang="sr-Latn-ME" dirty="0"/>
              <a:t>Likewise, everyone who wants to borrow an audio book can do it in that places, even people without any disability. </a:t>
            </a:r>
          </a:p>
          <a:p>
            <a:endParaRPr lang="sr-Latn-ME" dirty="0"/>
          </a:p>
          <a:p>
            <a:r>
              <a:rPr lang="sr-Latn-ME" dirty="0"/>
              <a:t>There’s no ramp, but they have system for people in the wheelchairs. Anyone can ask for the book by e-mail or a phone-call and they’ll send it on the mail adress, even in outside the Montenegro.</a:t>
            </a:r>
          </a:p>
        </p:txBody>
      </p:sp>
    </p:spTree>
    <p:extLst>
      <p:ext uri="{BB962C8B-B14F-4D97-AF65-F5344CB8AC3E}">
        <p14:creationId xmlns:p14="http://schemas.microsoft.com/office/powerpoint/2010/main" xmlns="" val="422131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757313" cy="50521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99872" y="69372"/>
            <a:ext cx="3725403" cy="4982775"/>
          </a:xfrm>
          <a:prstGeom prst="rect">
            <a:avLst/>
          </a:prstGeom>
        </p:spPr>
      </p:pic>
      <p:sp>
        <p:nvSpPr>
          <p:cNvPr id="5" name="TextBox 4"/>
          <p:cNvSpPr txBox="1"/>
          <p:nvPr/>
        </p:nvSpPr>
        <p:spPr>
          <a:xfrm>
            <a:off x="129396" y="5779698"/>
            <a:ext cx="9713344" cy="369332"/>
          </a:xfrm>
          <a:prstGeom prst="rect">
            <a:avLst/>
          </a:prstGeom>
          <a:noFill/>
        </p:spPr>
        <p:txBody>
          <a:bodyPr wrap="square" rtlCol="0">
            <a:spAutoFit/>
          </a:bodyPr>
          <a:lstStyle/>
          <a:p>
            <a:r>
              <a:rPr lang="sr-Latn-ME" dirty="0"/>
              <a:t>A lot of books are available in audio format, and a little bit less of them are pressed in the Braill letter</a:t>
            </a:r>
            <a:endParaRPr lang="en-US" dirty="0"/>
          </a:p>
        </p:txBody>
      </p:sp>
    </p:spTree>
    <p:extLst>
      <p:ext uri="{BB962C8B-B14F-4D97-AF65-F5344CB8AC3E}">
        <p14:creationId xmlns:p14="http://schemas.microsoft.com/office/powerpoint/2010/main" xmlns="" val="51321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76182" y="740363"/>
            <a:ext cx="5782528" cy="43233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5438" y="931652"/>
            <a:ext cx="5266457" cy="3940763"/>
          </a:xfrm>
          <a:prstGeom prst="rect">
            <a:avLst/>
          </a:prstGeom>
        </p:spPr>
      </p:pic>
      <p:sp>
        <p:nvSpPr>
          <p:cNvPr id="4" name="TextBox 3"/>
          <p:cNvSpPr txBox="1"/>
          <p:nvPr/>
        </p:nvSpPr>
        <p:spPr>
          <a:xfrm>
            <a:off x="1692920" y="5736565"/>
            <a:ext cx="7966524" cy="523220"/>
          </a:xfrm>
          <a:prstGeom prst="rect">
            <a:avLst/>
          </a:prstGeom>
          <a:noFill/>
        </p:spPr>
        <p:txBody>
          <a:bodyPr wrap="square" rtlCol="0">
            <a:spAutoFit/>
          </a:bodyPr>
          <a:lstStyle/>
          <a:p>
            <a:pPr algn="ctr"/>
            <a:r>
              <a:rPr lang="sr-Latn-ME" sz="2800" dirty="0"/>
              <a:t>Braille’s pressroom</a:t>
            </a:r>
            <a:endParaRPr lang="en-US" sz="2800" dirty="0"/>
          </a:p>
        </p:txBody>
      </p:sp>
    </p:spTree>
    <p:extLst>
      <p:ext uri="{BB962C8B-B14F-4D97-AF65-F5344CB8AC3E}">
        <p14:creationId xmlns:p14="http://schemas.microsoft.com/office/powerpoint/2010/main" xmlns="" val="1825233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_20210903_114510">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rot="5400000">
            <a:off x="405869" y="239662"/>
            <a:ext cx="5476914" cy="5149970"/>
          </a:xfrm>
          <a:prstGeom prst="rect">
            <a:avLst/>
          </a:prstGeom>
        </p:spPr>
      </p:pic>
      <p:sp>
        <p:nvSpPr>
          <p:cNvPr id="3" name="TextBox 2"/>
          <p:cNvSpPr txBox="1"/>
          <p:nvPr/>
        </p:nvSpPr>
        <p:spPr>
          <a:xfrm>
            <a:off x="6694098" y="0"/>
            <a:ext cx="3950898" cy="646331"/>
          </a:xfrm>
          <a:prstGeom prst="rect">
            <a:avLst/>
          </a:prstGeom>
          <a:noFill/>
        </p:spPr>
        <p:txBody>
          <a:bodyPr wrap="square" rtlCol="0">
            <a:spAutoFit/>
          </a:bodyPr>
          <a:lstStyle/>
          <a:p>
            <a:r>
              <a:rPr lang="sr-Latn-ME" dirty="0"/>
              <a:t>They showed us the process of pressing the article in Braille’s letter.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861180" y="956882"/>
            <a:ext cx="3463432" cy="4632385"/>
          </a:xfrm>
          <a:prstGeom prst="rect">
            <a:avLst/>
          </a:prstGeom>
        </p:spPr>
      </p:pic>
    </p:spTree>
    <p:extLst>
      <p:ext uri="{BB962C8B-B14F-4D97-AF65-F5344CB8AC3E}">
        <p14:creationId xmlns:p14="http://schemas.microsoft.com/office/powerpoint/2010/main" xmlns="" val="1489428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35845" y="44018"/>
            <a:ext cx="4050345" cy="541738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70476" y="44018"/>
            <a:ext cx="4087714" cy="5467371"/>
          </a:xfrm>
          <a:prstGeom prst="rect">
            <a:avLst/>
          </a:prstGeom>
        </p:spPr>
      </p:pic>
      <p:sp>
        <p:nvSpPr>
          <p:cNvPr id="7" name="TextBox 6"/>
          <p:cNvSpPr txBox="1"/>
          <p:nvPr/>
        </p:nvSpPr>
        <p:spPr>
          <a:xfrm>
            <a:off x="103517" y="448574"/>
            <a:ext cx="2303253" cy="3416320"/>
          </a:xfrm>
          <a:prstGeom prst="rect">
            <a:avLst/>
          </a:prstGeom>
          <a:noFill/>
        </p:spPr>
        <p:txBody>
          <a:bodyPr wrap="square" rtlCol="0">
            <a:spAutoFit/>
          </a:bodyPr>
          <a:lstStyle/>
          <a:p>
            <a:r>
              <a:rPr lang="en-US" dirty="0"/>
              <a:t>Here, they created models (mock ups) of the most attractive tourist places in Montenegro, such as </a:t>
            </a:r>
            <a:r>
              <a:rPr lang="en-US" dirty="0" err="1"/>
              <a:t>Mamula</a:t>
            </a:r>
            <a:r>
              <a:rPr lang="en-US" dirty="0"/>
              <a:t> Island and Saint Stefan.</a:t>
            </a:r>
          </a:p>
          <a:p>
            <a:endParaRPr lang="en-US" dirty="0"/>
          </a:p>
          <a:p>
            <a:r>
              <a:rPr lang="en-US" dirty="0"/>
              <a:t>Blind people can use it as a map, or simply the way to feel the place.</a:t>
            </a:r>
          </a:p>
        </p:txBody>
      </p:sp>
      <p:sp>
        <p:nvSpPr>
          <p:cNvPr id="8" name="TextBox 7"/>
          <p:cNvSpPr txBox="1"/>
          <p:nvPr/>
        </p:nvSpPr>
        <p:spPr>
          <a:xfrm>
            <a:off x="468690" y="5607169"/>
            <a:ext cx="2467155" cy="769441"/>
          </a:xfrm>
          <a:prstGeom prst="rect">
            <a:avLst/>
          </a:prstGeom>
          <a:noFill/>
        </p:spPr>
        <p:txBody>
          <a:bodyPr wrap="square" rtlCol="0">
            <a:spAutoFit/>
          </a:bodyPr>
          <a:lstStyle/>
          <a:p>
            <a:r>
              <a:rPr lang="en-US" sz="1100" dirty="0">
                <a:solidFill>
                  <a:srgbClr val="FFFF00"/>
                </a:solidFill>
              </a:rPr>
              <a:t>For those who are interested to learn more about these mock ups, there’s a book by Anthony Door ,,All the lightness we cannot see’’.</a:t>
            </a:r>
          </a:p>
        </p:txBody>
      </p:sp>
    </p:spTree>
    <p:extLst>
      <p:ext uri="{BB962C8B-B14F-4D97-AF65-F5344CB8AC3E}">
        <p14:creationId xmlns:p14="http://schemas.microsoft.com/office/powerpoint/2010/main" xmlns="" val="589379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75000"/>
                  </a:schemeClr>
                </a:solidFill>
                <a:effectLst>
                  <a:outerShdw blurRad="38100" dist="38100" dir="2700000" algn="tl">
                    <a:srgbClr val="000000">
                      <a:alpha val="43137"/>
                    </a:srgbClr>
                  </a:outerShdw>
                </a:effectLst>
              </a:rPr>
              <a:t>Schools – </a:t>
            </a:r>
            <a:r>
              <a:rPr lang="sr-Latn-ME" b="1" dirty="0">
                <a:solidFill>
                  <a:schemeClr val="accent1">
                    <a:lumMod val="75000"/>
                  </a:schemeClr>
                </a:solidFill>
                <a:effectLst>
                  <a:outerShdw blurRad="38100" dist="38100" dir="2700000" algn="tl">
                    <a:srgbClr val="000000">
                      <a:alpha val="43137"/>
                    </a:srgbClr>
                  </a:outerShdw>
                </a:effectLst>
              </a:rPr>
              <a:t>ju mješovita srednja škola golubovci</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8614" y="2340059"/>
            <a:ext cx="7248864" cy="2844416"/>
          </a:xfrm>
          <a:prstGeom prst="rect">
            <a:avLst/>
          </a:prstGeom>
        </p:spPr>
      </p:pic>
      <p:sp>
        <p:nvSpPr>
          <p:cNvPr id="6" name="TextBox 5"/>
          <p:cNvSpPr txBox="1"/>
          <p:nvPr/>
        </p:nvSpPr>
        <p:spPr>
          <a:xfrm>
            <a:off x="8080691" y="2340059"/>
            <a:ext cx="3001992" cy="2308324"/>
          </a:xfrm>
          <a:prstGeom prst="rect">
            <a:avLst/>
          </a:prstGeom>
          <a:noFill/>
        </p:spPr>
        <p:txBody>
          <a:bodyPr wrap="square" rtlCol="0">
            <a:spAutoFit/>
          </a:bodyPr>
          <a:lstStyle/>
          <a:p>
            <a:pPr marL="285750" indent="-285750">
              <a:buFont typeface="Arial" panose="020B0604020202020204" pitchFamily="34" charset="0"/>
              <a:buChar char="•"/>
            </a:pPr>
            <a:r>
              <a:rPr lang="sr-Latn-ME" dirty="0"/>
              <a:t>The youngest High school in Montenegro</a:t>
            </a:r>
            <a:br>
              <a:rPr lang="sr-Latn-ME" dirty="0"/>
            </a:br>
            <a:endParaRPr lang="sr-Latn-ME" dirty="0"/>
          </a:p>
          <a:p>
            <a:pPr marL="285750" indent="-285750">
              <a:buFont typeface="Arial" panose="020B0604020202020204" pitchFamily="34" charset="0"/>
              <a:buChar char="•"/>
            </a:pPr>
            <a:r>
              <a:rPr lang="sr-Latn-ME" dirty="0"/>
              <a:t>Very accessabile </a:t>
            </a:r>
          </a:p>
          <a:p>
            <a:pPr marL="285750" indent="-285750">
              <a:buFont typeface="Arial" panose="020B0604020202020204" pitchFamily="34" charset="0"/>
              <a:buChar char="•"/>
            </a:pPr>
            <a:endParaRPr lang="sr-Latn-ME" dirty="0"/>
          </a:p>
          <a:p>
            <a:pPr marL="285750" indent="-285750">
              <a:buFont typeface="Arial" panose="020B0604020202020204" pitchFamily="34" charset="0"/>
              <a:buChar char="•"/>
            </a:pPr>
            <a:r>
              <a:rPr lang="sr-Latn-ME" dirty="0"/>
              <a:t>The most modern school in Montenegro</a:t>
            </a:r>
          </a:p>
          <a:p>
            <a:pPr marL="285750" indent="-285750">
              <a:buFont typeface="Arial" panose="020B0604020202020204" pitchFamily="34" charset="0"/>
              <a:buChar char="•"/>
            </a:pPr>
            <a:endParaRPr lang="sr-Latn-ME" dirty="0"/>
          </a:p>
        </p:txBody>
      </p:sp>
    </p:spTree>
    <p:extLst>
      <p:ext uri="{BB962C8B-B14F-4D97-AF65-F5344CB8AC3E}">
        <p14:creationId xmlns:p14="http://schemas.microsoft.com/office/powerpoint/2010/main" xmlns="" val="292281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11174" y="336430"/>
            <a:ext cx="3811709" cy="50982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08035" y="336431"/>
            <a:ext cx="3889105" cy="5201728"/>
          </a:xfrm>
          <a:prstGeom prst="rect">
            <a:avLst/>
          </a:prstGeom>
        </p:spPr>
      </p:pic>
    </p:spTree>
    <p:extLst>
      <p:ext uri="{BB962C8B-B14F-4D97-AF65-F5344CB8AC3E}">
        <p14:creationId xmlns:p14="http://schemas.microsoft.com/office/powerpoint/2010/main" xmlns="" val="3479657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Latn-ME" b="1" dirty="0">
                <a:solidFill>
                  <a:schemeClr val="accent1">
                    <a:lumMod val="75000"/>
                  </a:schemeClr>
                </a:solidFill>
                <a:effectLst>
                  <a:outerShdw blurRad="38100" dist="38100" dir="2700000" algn="tl">
                    <a:srgbClr val="000000">
                      <a:alpha val="43137"/>
                    </a:srgbClr>
                  </a:outerShdw>
                </a:effectLst>
              </a:rPr>
              <a:t>SCHOOLS – OŠ ,,MiLAN VUKOTIĆ’’</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93169" y="1950030"/>
            <a:ext cx="3189513" cy="2389056"/>
          </a:xfrm>
          <a:prstGeom prst="rect">
            <a:avLst/>
          </a:prstGeom>
        </p:spPr>
      </p:pic>
      <p:sp>
        <p:nvSpPr>
          <p:cNvPr id="4" name="TextBox 3"/>
          <p:cNvSpPr txBox="1"/>
          <p:nvPr/>
        </p:nvSpPr>
        <p:spPr>
          <a:xfrm>
            <a:off x="905774" y="2147977"/>
            <a:ext cx="5960852" cy="2031325"/>
          </a:xfrm>
          <a:prstGeom prst="rect">
            <a:avLst/>
          </a:prstGeom>
          <a:noFill/>
        </p:spPr>
        <p:txBody>
          <a:bodyPr wrap="square" rtlCol="0">
            <a:spAutoFit/>
          </a:bodyPr>
          <a:lstStyle/>
          <a:p>
            <a:r>
              <a:rPr lang="sr-Latn-ME" dirty="0"/>
              <a:t>This place is very inaccessiable, the school does not have a ramp, elevetor or any of elementary needs for people with disabilities, but they do have pwd enrolled in this school.</a:t>
            </a:r>
          </a:p>
          <a:p>
            <a:endParaRPr lang="sr-Latn-ME" dirty="0"/>
          </a:p>
          <a:p>
            <a:r>
              <a:rPr lang="sr-Latn-ME" dirty="0"/>
              <a:t>The personnel of school is nice and they understand obstacles which pwd are facing. There is a specialized person who take care about OSI group. </a:t>
            </a:r>
            <a:endParaRPr lang="en-US" dirty="0"/>
          </a:p>
        </p:txBody>
      </p:sp>
    </p:spTree>
    <p:extLst>
      <p:ext uri="{BB962C8B-B14F-4D97-AF65-F5344CB8AC3E}">
        <p14:creationId xmlns:p14="http://schemas.microsoft.com/office/powerpoint/2010/main" xmlns="" val="793969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Latn-ME" b="1" dirty="0">
                <a:solidFill>
                  <a:schemeClr val="accent1">
                    <a:lumMod val="75000"/>
                  </a:schemeClr>
                </a:solidFill>
                <a:effectLst>
                  <a:outerShdw blurRad="38100" dist="38100" dir="2700000" algn="tl">
                    <a:srgbClr val="000000">
                      <a:alpha val="43137"/>
                    </a:srgbClr>
                  </a:outerShdw>
                </a:effectLst>
              </a:rPr>
              <a:t>Schools – svsš ,,sergije stanić’’</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5707" y="2287750"/>
            <a:ext cx="3655268" cy="2741451"/>
          </a:xfrm>
          <a:prstGeom prst="rect">
            <a:avLst/>
          </a:prstGeom>
        </p:spPr>
      </p:pic>
      <p:sp>
        <p:nvSpPr>
          <p:cNvPr id="4" name="TextBox 3"/>
          <p:cNvSpPr txBox="1"/>
          <p:nvPr/>
        </p:nvSpPr>
        <p:spPr>
          <a:xfrm>
            <a:off x="5011947" y="2424023"/>
            <a:ext cx="5736566" cy="2862322"/>
          </a:xfrm>
          <a:prstGeom prst="rect">
            <a:avLst/>
          </a:prstGeom>
          <a:noFill/>
        </p:spPr>
        <p:txBody>
          <a:bodyPr wrap="square" rtlCol="0">
            <a:spAutoFit/>
          </a:bodyPr>
          <a:lstStyle/>
          <a:p>
            <a:pPr marL="285750" indent="-285750">
              <a:buFont typeface="Wingdings" panose="05000000000000000000" pitchFamily="2" charset="2"/>
              <a:buChar char="Ø"/>
            </a:pPr>
            <a:r>
              <a:rPr lang="sr-Latn-ME" dirty="0"/>
              <a:t>Not very accessiable place</a:t>
            </a:r>
          </a:p>
          <a:p>
            <a:pPr marL="285750" indent="-285750">
              <a:buFont typeface="Wingdings" panose="05000000000000000000" pitchFamily="2" charset="2"/>
              <a:buChar char="Ø"/>
            </a:pPr>
            <a:endParaRPr lang="sr-Latn-ME" dirty="0"/>
          </a:p>
          <a:p>
            <a:pPr marL="285750" indent="-285750">
              <a:buFont typeface="Wingdings" panose="05000000000000000000" pitchFamily="2" charset="2"/>
              <a:buChar char="Ø"/>
            </a:pPr>
            <a:r>
              <a:rPr lang="sr-Latn-ME" dirty="0"/>
              <a:t>They are trying to include OSI group in many activities, especially in sports, cooking and general knowledge competitions </a:t>
            </a:r>
          </a:p>
          <a:p>
            <a:pPr marL="285750" indent="-285750">
              <a:buFont typeface="Wingdings" panose="05000000000000000000" pitchFamily="2" charset="2"/>
              <a:buChar char="Ø"/>
            </a:pPr>
            <a:endParaRPr lang="sr-Latn-ME" dirty="0"/>
          </a:p>
          <a:p>
            <a:pPr marL="285750" indent="-285750">
              <a:buFont typeface="Wingdings" panose="05000000000000000000" pitchFamily="2" charset="2"/>
              <a:buChar char="Ø"/>
            </a:pPr>
            <a:r>
              <a:rPr lang="sr-Latn-ME" dirty="0"/>
              <a:t>There is a special contract with an OSI organization since they work with the group and educate them on many topics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xmlns="" val="3225845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ME" b="1" dirty="0">
                <a:solidFill>
                  <a:schemeClr val="accent2">
                    <a:lumMod val="50000"/>
                  </a:schemeClr>
                </a:solidFill>
                <a:effectLst>
                  <a:outerShdw blurRad="38100" dist="38100" dir="2700000" algn="tl">
                    <a:srgbClr val="000000">
                      <a:alpha val="43137"/>
                    </a:srgbClr>
                  </a:outerShdw>
                </a:effectLst>
              </a:rPr>
              <a:t>Sport and fun – sportski centar morača</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6172" y="1837764"/>
            <a:ext cx="2740824" cy="36658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63449" y="2631466"/>
            <a:ext cx="3841585" cy="2872185"/>
          </a:xfrm>
          <a:prstGeom prst="rect">
            <a:avLst/>
          </a:prstGeom>
        </p:spPr>
      </p:pic>
      <p:sp>
        <p:nvSpPr>
          <p:cNvPr id="6" name="TextBox 5"/>
          <p:cNvSpPr txBox="1"/>
          <p:nvPr/>
        </p:nvSpPr>
        <p:spPr>
          <a:xfrm>
            <a:off x="8106570" y="3051895"/>
            <a:ext cx="2976113" cy="2308324"/>
          </a:xfrm>
          <a:prstGeom prst="rect">
            <a:avLst/>
          </a:prstGeom>
          <a:noFill/>
        </p:spPr>
        <p:txBody>
          <a:bodyPr wrap="square" rtlCol="0">
            <a:spAutoFit/>
          </a:bodyPr>
          <a:lstStyle/>
          <a:p>
            <a:r>
              <a:rPr lang="sr-Latn-ME" dirty="0"/>
              <a:t>The place look very accessiable, but it wasn’t possible to make an appointment for the interview. Anyways, we have heard from a lot of people that OSI group is very welcome in this place.</a:t>
            </a:r>
            <a:endParaRPr lang="en-US" dirty="0"/>
          </a:p>
        </p:txBody>
      </p:sp>
    </p:spTree>
    <p:extLst>
      <p:ext uri="{BB962C8B-B14F-4D97-AF65-F5344CB8AC3E}">
        <p14:creationId xmlns:p14="http://schemas.microsoft.com/office/powerpoint/2010/main" xmlns="" val="849226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p>
        </p:txBody>
      </p:sp>
      <p:sp>
        <p:nvSpPr>
          <p:cNvPr id="3" name="TextBox 2"/>
          <p:cNvSpPr txBox="1"/>
          <p:nvPr/>
        </p:nvSpPr>
        <p:spPr>
          <a:xfrm>
            <a:off x="685801" y="1923691"/>
            <a:ext cx="7405776"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a:t>Public Institutions</a:t>
            </a:r>
            <a:br>
              <a:rPr lang="en-US" dirty="0"/>
            </a:br>
            <a:endParaRPr lang="en-US" dirty="0"/>
          </a:p>
          <a:p>
            <a:pPr marL="285750" indent="-285750">
              <a:buFont typeface="Wingdings" panose="05000000000000000000" pitchFamily="2" charset="2"/>
              <a:buChar char="Ø"/>
            </a:pPr>
            <a:r>
              <a:rPr lang="en-US" dirty="0"/>
              <a:t>Sport and fun</a:t>
            </a:r>
            <a:br>
              <a:rPr lang="en-US" dirty="0"/>
            </a:br>
            <a:endParaRPr lang="en-US" dirty="0"/>
          </a:p>
          <a:p>
            <a:pPr marL="285750" indent="-285750">
              <a:buFont typeface="Wingdings" panose="05000000000000000000" pitchFamily="2" charset="2"/>
              <a:buChar char="Ø"/>
            </a:pPr>
            <a:r>
              <a:rPr lang="en-US" dirty="0"/>
              <a:t>Public transportation</a:t>
            </a:r>
            <a:br>
              <a:rPr lang="en-US" dirty="0"/>
            </a:br>
            <a:r>
              <a:rPr lang="en-US" dirty="0"/>
              <a:t> </a:t>
            </a:r>
          </a:p>
          <a:p>
            <a:pPr marL="285750" indent="-285750">
              <a:buFont typeface="Wingdings" panose="05000000000000000000" pitchFamily="2" charset="2"/>
              <a:buChar char="Ø"/>
            </a:pPr>
            <a:r>
              <a:rPr lang="en-US" dirty="0"/>
              <a:t>Kids’ Playground</a:t>
            </a:r>
            <a:br>
              <a:rPr lang="en-US" dirty="0"/>
            </a:br>
            <a:endParaRPr lang="en-US" dirty="0"/>
          </a:p>
          <a:p>
            <a:pPr marL="285750" indent="-285750">
              <a:buFont typeface="Wingdings" panose="05000000000000000000" pitchFamily="2" charset="2"/>
              <a:buChar char="Ø"/>
            </a:pPr>
            <a:r>
              <a:rPr lang="en-US" dirty="0"/>
              <a:t>Libraries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solidFill>
                  <a:srgbClr val="FF0000"/>
                </a:solidFill>
              </a:rPr>
              <a:t>MAIN FOCUS: Detecting barriers which people with disabilities are facing and trying to fix it</a:t>
            </a:r>
          </a:p>
        </p:txBody>
      </p:sp>
    </p:spTree>
    <p:extLst>
      <p:ext uri="{BB962C8B-B14F-4D97-AF65-F5344CB8AC3E}">
        <p14:creationId xmlns:p14="http://schemas.microsoft.com/office/powerpoint/2010/main" xmlns="" val="3304136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0709" y="310550"/>
            <a:ext cx="3818159" cy="51068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63706" y="745766"/>
            <a:ext cx="6248355" cy="4671621"/>
          </a:xfrm>
          <a:prstGeom prst="rect">
            <a:avLst/>
          </a:prstGeom>
        </p:spPr>
      </p:pic>
    </p:spTree>
    <p:extLst>
      <p:ext uri="{BB962C8B-B14F-4D97-AF65-F5344CB8AC3E}">
        <p14:creationId xmlns:p14="http://schemas.microsoft.com/office/powerpoint/2010/main" xmlns="" val="4171347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r-Latn-ME" b="1" dirty="0">
                <a:solidFill>
                  <a:schemeClr val="accent2">
                    <a:lumMod val="50000"/>
                  </a:schemeClr>
                </a:solidFill>
                <a:effectLst>
                  <a:outerShdw blurRad="38100" dist="38100" dir="2700000" algn="tl">
                    <a:srgbClr val="000000">
                      <a:alpha val="43137"/>
                    </a:srgbClr>
                  </a:outerShdw>
                </a:effectLst>
              </a:rPr>
              <a:t>Montenegrin national theater</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1" y="2139351"/>
            <a:ext cx="2362932" cy="31604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11814" y="2098817"/>
            <a:ext cx="2423543" cy="3241520"/>
          </a:xfrm>
          <a:prstGeom prst="rect">
            <a:avLst/>
          </a:prstGeom>
        </p:spPr>
      </p:pic>
      <p:sp>
        <p:nvSpPr>
          <p:cNvPr id="5" name="TextBox 4"/>
          <p:cNvSpPr txBox="1"/>
          <p:nvPr/>
        </p:nvSpPr>
        <p:spPr>
          <a:xfrm>
            <a:off x="6702725" y="2518913"/>
            <a:ext cx="3752491" cy="1754326"/>
          </a:xfrm>
          <a:prstGeom prst="rect">
            <a:avLst/>
          </a:prstGeom>
          <a:noFill/>
        </p:spPr>
        <p:txBody>
          <a:bodyPr wrap="square" rtlCol="0">
            <a:spAutoFit/>
          </a:bodyPr>
          <a:lstStyle/>
          <a:p>
            <a:r>
              <a:rPr lang="sr-Latn-ME" dirty="0"/>
              <a:t>This institution has very specific relations with some of OSI organizatios. For those who wants to watch their favourites shows if they are part of an OSI organization admission is free.</a:t>
            </a:r>
            <a:endParaRPr lang="en-US" dirty="0"/>
          </a:p>
        </p:txBody>
      </p:sp>
    </p:spTree>
    <p:extLst>
      <p:ext uri="{BB962C8B-B14F-4D97-AF65-F5344CB8AC3E}">
        <p14:creationId xmlns:p14="http://schemas.microsoft.com/office/powerpoint/2010/main" xmlns="" val="772000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sr-Latn-ME" b="1" dirty="0">
                <a:solidFill>
                  <a:schemeClr val="accent2">
                    <a:lumMod val="50000"/>
                  </a:schemeClr>
                </a:solidFill>
                <a:effectLst>
                  <a:outerShdw blurRad="38100" dist="38100" dir="2700000" algn="tl">
                    <a:srgbClr val="000000">
                      <a:alpha val="43137"/>
                    </a:srgbClr>
                  </a:outerShdw>
                </a:effectLst>
              </a:rPr>
              <a:t>Playground for children and dogs ,,zabjelo’’</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147978"/>
            <a:ext cx="2579836" cy="34505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04649" y="1963772"/>
            <a:ext cx="4704226" cy="3517143"/>
          </a:xfrm>
          <a:prstGeom prst="rect">
            <a:avLst/>
          </a:prstGeom>
        </p:spPr>
      </p:pic>
      <p:sp>
        <p:nvSpPr>
          <p:cNvPr id="5" name="TextBox 4"/>
          <p:cNvSpPr txBox="1"/>
          <p:nvPr/>
        </p:nvSpPr>
        <p:spPr>
          <a:xfrm>
            <a:off x="3036767" y="2794958"/>
            <a:ext cx="3062377" cy="2308324"/>
          </a:xfrm>
          <a:prstGeom prst="rect">
            <a:avLst/>
          </a:prstGeom>
          <a:noFill/>
        </p:spPr>
        <p:txBody>
          <a:bodyPr wrap="square" rtlCol="0">
            <a:spAutoFit/>
          </a:bodyPr>
          <a:lstStyle/>
          <a:p>
            <a:r>
              <a:rPr lang="sr-Latn-ME" dirty="0"/>
              <a:t>This is one of the newest children playgrounds in Podgorica, and it is fully inaccessible for people with disabilities. In the whole city, the place where children with disabilities could have fun – does not exist. </a:t>
            </a:r>
            <a:endParaRPr lang="en-US" dirty="0"/>
          </a:p>
        </p:txBody>
      </p:sp>
    </p:spTree>
    <p:extLst>
      <p:ext uri="{BB962C8B-B14F-4D97-AF65-F5344CB8AC3E}">
        <p14:creationId xmlns:p14="http://schemas.microsoft.com/office/powerpoint/2010/main" xmlns="" val="3611174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0647" y="69010"/>
            <a:ext cx="3785911" cy="50637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06559" y="69010"/>
            <a:ext cx="3779578" cy="50552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465" y="69010"/>
            <a:ext cx="3779579" cy="5055235"/>
          </a:xfrm>
          <a:prstGeom prst="rect">
            <a:avLst/>
          </a:prstGeom>
        </p:spPr>
      </p:pic>
    </p:spTree>
    <p:extLst>
      <p:ext uri="{BB962C8B-B14F-4D97-AF65-F5344CB8AC3E}">
        <p14:creationId xmlns:p14="http://schemas.microsoft.com/office/powerpoint/2010/main" xmlns="" val="2267024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96529" y="379562"/>
            <a:ext cx="3702067" cy="49515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67887" y="379563"/>
            <a:ext cx="3708151" cy="4959700"/>
          </a:xfrm>
          <a:prstGeom prst="rect">
            <a:avLst/>
          </a:prstGeom>
        </p:spPr>
      </p:pic>
    </p:spTree>
    <p:extLst>
      <p:ext uri="{BB962C8B-B14F-4D97-AF65-F5344CB8AC3E}">
        <p14:creationId xmlns:p14="http://schemas.microsoft.com/office/powerpoint/2010/main" xmlns="" val="1255636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2731" y="163901"/>
            <a:ext cx="3702067" cy="49515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60849" y="458323"/>
            <a:ext cx="3560176" cy="47617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7076" y="163901"/>
            <a:ext cx="3780302" cy="5056203"/>
          </a:xfrm>
          <a:prstGeom prst="rect">
            <a:avLst/>
          </a:prstGeom>
        </p:spPr>
      </p:pic>
    </p:spTree>
    <p:extLst>
      <p:ext uri="{BB962C8B-B14F-4D97-AF65-F5344CB8AC3E}">
        <p14:creationId xmlns:p14="http://schemas.microsoft.com/office/powerpoint/2010/main" xmlns="" val="3586432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48" y="176842"/>
            <a:ext cx="10396882" cy="1151965"/>
          </a:xfrm>
        </p:spPr>
        <p:txBody>
          <a:bodyPr>
            <a:normAutofit fontScale="90000"/>
          </a:bodyPr>
          <a:lstStyle/>
          <a:p>
            <a:pPr algn="ctr"/>
            <a:r>
              <a:rPr lang="sr-Latn-ME" b="1" dirty="0">
                <a:solidFill>
                  <a:schemeClr val="accent2">
                    <a:lumMod val="50000"/>
                  </a:schemeClr>
                </a:solidFill>
                <a:effectLst>
                  <a:outerShdw blurRad="38100" dist="38100" dir="2700000" algn="tl">
                    <a:srgbClr val="000000">
                      <a:alpha val="43137"/>
                    </a:srgbClr>
                  </a:outerShdw>
                </a:effectLst>
              </a:rPr>
              <a:t>Public transportation</a:t>
            </a:r>
            <a:br>
              <a:rPr lang="sr-Latn-ME" b="1" dirty="0">
                <a:solidFill>
                  <a:schemeClr val="accent2">
                    <a:lumMod val="50000"/>
                  </a:schemeClr>
                </a:solidFill>
                <a:effectLst>
                  <a:outerShdw blurRad="38100" dist="38100" dir="2700000" algn="tl">
                    <a:srgbClr val="000000">
                      <a:alpha val="43137"/>
                    </a:srgbClr>
                  </a:outerShdw>
                </a:effectLst>
              </a:rPr>
            </a:br>
            <a:r>
              <a:rPr lang="sr-Latn-ME" b="1" dirty="0">
                <a:solidFill>
                  <a:schemeClr val="accent2">
                    <a:lumMod val="50000"/>
                  </a:schemeClr>
                </a:solidFill>
                <a:effectLst>
                  <a:outerShdw blurRad="38100" dist="38100" dir="2700000" algn="tl">
                    <a:srgbClr val="000000">
                      <a:alpha val="43137"/>
                    </a:srgbClr>
                  </a:outerShdw>
                </a:effectLst>
              </a:rPr>
              <a:t>bus station podgorica</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837765"/>
            <a:ext cx="2803632" cy="374989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03632" y="1837765"/>
            <a:ext cx="2825413" cy="3779026"/>
          </a:xfrm>
          <a:prstGeom prst="rect">
            <a:avLst/>
          </a:prstGeom>
        </p:spPr>
      </p:pic>
      <p:sp>
        <p:nvSpPr>
          <p:cNvPr id="5" name="TextBox 4"/>
          <p:cNvSpPr txBox="1"/>
          <p:nvPr/>
        </p:nvSpPr>
        <p:spPr>
          <a:xfrm>
            <a:off x="6745856" y="2932981"/>
            <a:ext cx="3502325" cy="923330"/>
          </a:xfrm>
          <a:prstGeom prst="rect">
            <a:avLst/>
          </a:prstGeom>
          <a:noFill/>
        </p:spPr>
        <p:txBody>
          <a:bodyPr wrap="square" rtlCol="0">
            <a:spAutoFit/>
          </a:bodyPr>
          <a:lstStyle/>
          <a:p>
            <a:r>
              <a:rPr lang="sr-Latn-ME" dirty="0"/>
              <a:t>Bus station in Podgorica is accessible for OSI, but the buses in general are not flexible at all.</a:t>
            </a:r>
            <a:endParaRPr lang="en-US" dirty="0"/>
          </a:p>
        </p:txBody>
      </p:sp>
    </p:spTree>
    <p:extLst>
      <p:ext uri="{BB962C8B-B14F-4D97-AF65-F5344CB8AC3E}">
        <p14:creationId xmlns:p14="http://schemas.microsoft.com/office/powerpoint/2010/main" xmlns="" val="84653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812" y="73324"/>
            <a:ext cx="10396882" cy="1151965"/>
          </a:xfrm>
        </p:spPr>
        <p:txBody>
          <a:bodyPr/>
          <a:lstStyle/>
          <a:p>
            <a:pPr algn="ctr"/>
            <a:r>
              <a:rPr lang="sr-Latn-ME" b="1" dirty="0">
                <a:solidFill>
                  <a:schemeClr val="accent2">
                    <a:lumMod val="50000"/>
                  </a:schemeClr>
                </a:solidFill>
                <a:effectLst>
                  <a:outerShdw blurRad="38100" dist="38100" dir="2700000" algn="tl">
                    <a:srgbClr val="000000">
                      <a:alpha val="43137"/>
                    </a:srgbClr>
                  </a:outerShdw>
                </a:effectLst>
              </a:rPr>
              <a:t>Train station podgorica</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785667"/>
            <a:ext cx="3656920" cy="48911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44250" y="1785667"/>
            <a:ext cx="3656919" cy="48911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01169" y="1785667"/>
            <a:ext cx="4470371" cy="4891177"/>
          </a:xfrm>
          <a:prstGeom prst="rect">
            <a:avLst/>
          </a:prstGeom>
        </p:spPr>
      </p:pic>
    </p:spTree>
    <p:extLst>
      <p:ext uri="{BB962C8B-B14F-4D97-AF65-F5344CB8AC3E}">
        <p14:creationId xmlns:p14="http://schemas.microsoft.com/office/powerpoint/2010/main" xmlns="" val="2389728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933" y="211007"/>
            <a:ext cx="10396882" cy="1151965"/>
          </a:xfrm>
        </p:spPr>
        <p:txBody>
          <a:bodyPr/>
          <a:lstStyle/>
          <a:p>
            <a:r>
              <a:rPr lang="sr-Latn-ME" b="1" dirty="0">
                <a:solidFill>
                  <a:schemeClr val="accent2">
                    <a:lumMod val="50000"/>
                  </a:schemeClr>
                </a:solidFill>
                <a:effectLst>
                  <a:outerShdw blurRad="38100" dist="38100" dir="2700000" algn="tl">
                    <a:srgbClr val="000000">
                      <a:alpha val="43137"/>
                    </a:srgbClr>
                  </a:outerShdw>
                </a:effectLst>
              </a:rPr>
              <a:t>Public buses inside the podgorica</a:t>
            </a:r>
            <a:endParaRPr lang="en-US" b="1" dirty="0">
              <a:solidFill>
                <a:schemeClr val="accent2">
                  <a:lumMod val="50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439500"/>
            <a:ext cx="2958861" cy="395751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62181" y="1398343"/>
            <a:ext cx="3737289" cy="4998672"/>
          </a:xfrm>
          <a:prstGeom prst="rect">
            <a:avLst/>
          </a:prstGeom>
        </p:spPr>
      </p:pic>
      <p:sp>
        <p:nvSpPr>
          <p:cNvPr id="5" name="TextBox 4"/>
          <p:cNvSpPr txBox="1"/>
          <p:nvPr/>
        </p:nvSpPr>
        <p:spPr>
          <a:xfrm>
            <a:off x="3558396" y="2663931"/>
            <a:ext cx="3804249" cy="1754326"/>
          </a:xfrm>
          <a:prstGeom prst="rect">
            <a:avLst/>
          </a:prstGeom>
          <a:noFill/>
        </p:spPr>
        <p:txBody>
          <a:bodyPr wrap="square" rtlCol="0">
            <a:spAutoFit/>
          </a:bodyPr>
          <a:lstStyle/>
          <a:p>
            <a:r>
              <a:rPr lang="sr-Latn-ME" dirty="0"/>
              <a:t>Three years ago, Germany gifted Montenegro several accassiable buses. The most of them are located in the capital city – Podgorica right now. Company ’’Bulatović DOO’’ uses them, but still not for every ride.</a:t>
            </a:r>
            <a:endParaRPr lang="en-US" dirty="0"/>
          </a:p>
        </p:txBody>
      </p:sp>
    </p:spTree>
    <p:extLst>
      <p:ext uri="{BB962C8B-B14F-4D97-AF65-F5344CB8AC3E}">
        <p14:creationId xmlns:p14="http://schemas.microsoft.com/office/powerpoint/2010/main" xmlns="" val="301327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27" y="565030"/>
            <a:ext cx="10396882" cy="1151965"/>
          </a:xfrm>
        </p:spPr>
        <p:txBody>
          <a:bodyPr/>
          <a:lstStyle/>
          <a:p>
            <a:r>
              <a:rPr lang="sr-Latn-ME" b="1" dirty="0">
                <a:solidFill>
                  <a:schemeClr val="accent2">
                    <a:lumMod val="50000"/>
                  </a:schemeClr>
                </a:solidFill>
                <a:effectLst>
                  <a:outerShdw blurRad="38100" dist="38100" dir="2700000" algn="tl">
                    <a:srgbClr val="000000">
                      <a:alpha val="43137"/>
                    </a:srgbClr>
                  </a:outerShdw>
                </a:effectLst>
              </a:rPr>
              <a:t>conclusions</a:t>
            </a:r>
            <a:endParaRPr lang="en-US" b="1" dirty="0">
              <a:solidFill>
                <a:schemeClr val="accent2">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828136" y="1837765"/>
            <a:ext cx="5244860" cy="3416320"/>
          </a:xfrm>
          <a:prstGeom prst="rect">
            <a:avLst/>
          </a:prstGeom>
          <a:noFill/>
        </p:spPr>
        <p:txBody>
          <a:bodyPr wrap="square" rtlCol="0">
            <a:spAutoFit/>
          </a:bodyPr>
          <a:lstStyle/>
          <a:p>
            <a:pPr marL="285750" indent="-285750">
              <a:buFont typeface="Wingdings" panose="05000000000000000000" pitchFamily="2" charset="2"/>
              <a:buChar char="Ø"/>
            </a:pPr>
            <a:r>
              <a:rPr lang="sr-Latn-ME" dirty="0"/>
              <a:t>People with disabilities are not included enough in the labour life and it seems like they have been discriminated in a lot of places and fields</a:t>
            </a:r>
          </a:p>
          <a:p>
            <a:pPr marL="285750" indent="-285750">
              <a:buFont typeface="Wingdings" panose="05000000000000000000" pitchFamily="2" charset="2"/>
              <a:buChar char="Ø"/>
            </a:pPr>
            <a:endParaRPr lang="sr-Latn-ME" dirty="0"/>
          </a:p>
          <a:p>
            <a:pPr marL="285750" indent="-285750">
              <a:buFont typeface="Wingdings" panose="05000000000000000000" pitchFamily="2" charset="2"/>
              <a:buChar char="Ø"/>
            </a:pPr>
            <a:r>
              <a:rPr lang="sr-Latn-ME" dirty="0"/>
              <a:t>Infrastructure in the most of Montenegrin towns is pretty bad and it needs more serious plans</a:t>
            </a:r>
          </a:p>
          <a:p>
            <a:pPr marL="285750" indent="-285750">
              <a:buFont typeface="Wingdings" panose="05000000000000000000" pitchFamily="2" charset="2"/>
              <a:buChar char="Ø"/>
            </a:pPr>
            <a:endParaRPr lang="sr-Latn-ME" dirty="0"/>
          </a:p>
          <a:p>
            <a:pPr marL="285750" indent="-285750">
              <a:buFont typeface="Wingdings" panose="05000000000000000000" pitchFamily="2" charset="2"/>
              <a:buChar char="Ø"/>
            </a:pPr>
            <a:r>
              <a:rPr lang="sr-Latn-ME" dirty="0"/>
              <a:t>The OSI group cannot fight alone for their rights</a:t>
            </a:r>
          </a:p>
          <a:p>
            <a:pPr marL="285750" indent="-285750">
              <a:buFont typeface="Wingdings" panose="05000000000000000000" pitchFamily="2" charset="2"/>
              <a:buChar char="Ø"/>
            </a:pPr>
            <a:endParaRPr lang="sr-Latn-ME" dirty="0"/>
          </a:p>
          <a:p>
            <a:pPr marL="285750" indent="-285750">
              <a:buFont typeface="Wingdings" panose="05000000000000000000" pitchFamily="2" charset="2"/>
              <a:buChar char="Ø"/>
            </a:pPr>
            <a:r>
              <a:rPr lang="sr-Latn-ME" dirty="0"/>
              <a:t>A huge number of people hired in public institutions do not know how to behave when they communicate with OSI</a:t>
            </a:r>
            <a:endParaRPr lang="en-US" dirty="0"/>
          </a:p>
        </p:txBody>
      </p:sp>
    </p:spTree>
    <p:extLst>
      <p:ext uri="{BB962C8B-B14F-4D97-AF65-F5344CB8AC3E}">
        <p14:creationId xmlns:p14="http://schemas.microsoft.com/office/powerpoint/2010/main" xmlns="" val="1495520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90" y="254479"/>
            <a:ext cx="10396882" cy="1151965"/>
          </a:xfrm>
        </p:spPr>
        <p:txBody>
          <a:bodyPr>
            <a:normAutofit fontScale="90000"/>
          </a:bodyPr>
          <a:lstStyle/>
          <a:p>
            <a:r>
              <a:rPr lang="en-US" b="1" dirty="0">
                <a:solidFill>
                  <a:schemeClr val="accent1">
                    <a:lumMod val="75000"/>
                  </a:schemeClr>
                </a:solidFill>
                <a:effectLst>
                  <a:outerShdw blurRad="38100" dist="38100" dir="2700000" algn="tl">
                    <a:srgbClr val="000000">
                      <a:alpha val="43137"/>
                    </a:srgbClr>
                  </a:outerShdw>
                </a:effectLst>
              </a:rPr>
              <a:t>Public institutions – parliament of </a:t>
            </a:r>
            <a:r>
              <a:rPr lang="en-US" b="1" dirty="0" err="1">
                <a:solidFill>
                  <a:schemeClr val="accent1">
                    <a:lumMod val="75000"/>
                  </a:schemeClr>
                </a:solidFill>
                <a:effectLst>
                  <a:outerShdw blurRad="38100" dist="38100" dir="2700000" algn="tl">
                    <a:srgbClr val="000000">
                      <a:alpha val="43137"/>
                    </a:srgbClr>
                  </a:outerShdw>
                </a:effectLst>
              </a:rPr>
              <a:t>montenegro</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6790" y="1682151"/>
            <a:ext cx="4799782" cy="3588587"/>
          </a:xfrm>
          <a:prstGeom prst="rect">
            <a:avLst/>
          </a:prstGeom>
        </p:spPr>
      </p:pic>
      <p:sp>
        <p:nvSpPr>
          <p:cNvPr id="4" name="TextBox 3"/>
          <p:cNvSpPr txBox="1"/>
          <p:nvPr/>
        </p:nvSpPr>
        <p:spPr>
          <a:xfrm>
            <a:off x="5900468" y="1500996"/>
            <a:ext cx="5262113"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The ramp doesn’t exist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The elevator doesn’t exist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There’s one more building, but this is the capital one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Planning to build new accessible place as soon as possible</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It’s forbidden to take indoor pictures</a:t>
            </a:r>
          </a:p>
        </p:txBody>
      </p:sp>
    </p:spTree>
    <p:extLst>
      <p:ext uri="{BB962C8B-B14F-4D97-AF65-F5344CB8AC3E}">
        <p14:creationId xmlns:p14="http://schemas.microsoft.com/office/powerpoint/2010/main" xmlns="" val="1257122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363" y="2273061"/>
            <a:ext cx="10396882" cy="1151965"/>
          </a:xfrm>
        </p:spPr>
        <p:txBody>
          <a:bodyPr/>
          <a:lstStyle/>
          <a:p>
            <a:r>
              <a:rPr lang="sr-Latn-ME" b="1" dirty="0">
                <a:solidFill>
                  <a:schemeClr val="accent2">
                    <a:lumMod val="50000"/>
                  </a:schemeClr>
                </a:solidFill>
                <a:effectLst>
                  <a:outerShdw blurRad="38100" dist="38100" dir="2700000" algn="tl">
                    <a:srgbClr val="000000">
                      <a:alpha val="43137"/>
                    </a:srgbClr>
                  </a:outerShdw>
                </a:effectLst>
              </a:rPr>
              <a:t>Thank you for your attention!</a:t>
            </a:r>
            <a:endParaRPr lang="en-US" b="1"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966124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effectLst>
                  <a:outerShdw blurRad="38100" dist="38100" dir="2700000" algn="tl">
                    <a:srgbClr val="000000">
                      <a:alpha val="43137"/>
                    </a:srgbClr>
                  </a:outerShdw>
                </a:effectLst>
              </a:rPr>
              <a:t>Public institutions – </a:t>
            </a:r>
            <a:r>
              <a:rPr lang="en-US" b="1" dirty="0" err="1">
                <a:solidFill>
                  <a:schemeClr val="accent1">
                    <a:lumMod val="75000"/>
                  </a:schemeClr>
                </a:solidFill>
                <a:effectLst>
                  <a:outerShdw blurRad="38100" dist="38100" dir="2700000" algn="tl">
                    <a:srgbClr val="000000">
                      <a:alpha val="43137"/>
                    </a:srgbClr>
                  </a:outerShdw>
                </a:effectLst>
              </a:rPr>
              <a:t>resursni</a:t>
            </a:r>
            <a:r>
              <a:rPr lang="en-US" b="1" dirty="0">
                <a:solidFill>
                  <a:schemeClr val="accent1">
                    <a:lumMod val="75000"/>
                  </a:schemeClr>
                </a:solidFill>
                <a:effectLst>
                  <a:outerShdw blurRad="38100" dist="38100" dir="2700000" algn="tl">
                    <a:srgbClr val="000000">
                      <a:alpha val="43137"/>
                    </a:srgbClr>
                  </a:outerShdw>
                </a:effectLst>
              </a:rPr>
              <a:t> </a:t>
            </a:r>
            <a:r>
              <a:rPr lang="en-US" b="1" dirty="0" err="1">
                <a:solidFill>
                  <a:schemeClr val="accent1">
                    <a:lumMod val="75000"/>
                  </a:schemeClr>
                </a:solidFill>
                <a:effectLst>
                  <a:outerShdw blurRad="38100" dist="38100" dir="2700000" algn="tl">
                    <a:srgbClr val="000000">
                      <a:alpha val="43137"/>
                    </a:srgbClr>
                  </a:outerShdw>
                </a:effectLst>
              </a:rPr>
              <a:t>centar</a:t>
            </a:r>
            <a:r>
              <a:rPr lang="en-US" b="1" dirty="0">
                <a:solidFill>
                  <a:schemeClr val="accent1">
                    <a:lumMod val="75000"/>
                  </a:schemeClr>
                </a:solidFill>
                <a:effectLst>
                  <a:outerShdw blurRad="38100" dist="38100" dir="2700000" algn="tl">
                    <a:srgbClr val="000000">
                      <a:alpha val="43137"/>
                    </a:srgbClr>
                  </a:outerShdw>
                </a:effectLst>
              </a:rPr>
              <a:t> ,,1. </a:t>
            </a:r>
            <a:r>
              <a:rPr lang="en-US" b="1" dirty="0" err="1">
                <a:solidFill>
                  <a:schemeClr val="accent1">
                    <a:lumMod val="75000"/>
                  </a:schemeClr>
                </a:solidFill>
                <a:effectLst>
                  <a:outerShdw blurRad="38100" dist="38100" dir="2700000" algn="tl">
                    <a:srgbClr val="000000">
                      <a:alpha val="43137"/>
                    </a:srgbClr>
                  </a:outerShdw>
                </a:effectLst>
              </a:rPr>
              <a:t>jun</a:t>
            </a:r>
            <a:r>
              <a:rPr lang="en-US" b="1" dirty="0">
                <a:solidFill>
                  <a:schemeClr val="accent1">
                    <a:lumMod val="75000"/>
                  </a:schemeClr>
                </a:solidFill>
                <a:effectLst>
                  <a:outerShdw blurRad="38100" dist="38100" dir="2700000" algn="tl">
                    <a:srgbClr val="000000">
                      <a:alpha val="43137"/>
                    </a:srgbClr>
                  </a:outerShdw>
                </a:effectLst>
              </a:rPr>
              <a:t>’’</a:t>
            </a: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1" y="2165230"/>
            <a:ext cx="4384416" cy="3278036"/>
          </a:xfrm>
          <a:prstGeom prst="rect">
            <a:avLst/>
          </a:prstGeom>
        </p:spPr>
      </p:pic>
      <p:sp>
        <p:nvSpPr>
          <p:cNvPr id="4" name="TextBox 3"/>
          <p:cNvSpPr txBox="1"/>
          <p:nvPr/>
        </p:nvSpPr>
        <p:spPr>
          <a:xfrm>
            <a:off x="5598543" y="2303253"/>
            <a:ext cx="3968151"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t>High accessibility of the place; ramp, elevator, Braille letter, audio format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Personnel deeply understand UN Convention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Everyone is specialized to work with OSI group, since it’s their main focus</a:t>
            </a:r>
          </a:p>
        </p:txBody>
      </p:sp>
    </p:spTree>
    <p:extLst>
      <p:ext uri="{BB962C8B-B14F-4D97-AF65-F5344CB8AC3E}">
        <p14:creationId xmlns:p14="http://schemas.microsoft.com/office/powerpoint/2010/main" xmlns="" val="729260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505819" cy="33688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51611" y="0"/>
            <a:ext cx="4940389" cy="6607834"/>
          </a:xfrm>
          <a:prstGeom prst="rect">
            <a:avLst/>
          </a:prstGeom>
        </p:spPr>
      </p:pic>
      <p:sp>
        <p:nvSpPr>
          <p:cNvPr id="4" name="TextBox 3"/>
          <p:cNvSpPr txBox="1"/>
          <p:nvPr/>
        </p:nvSpPr>
        <p:spPr>
          <a:xfrm>
            <a:off x="0" y="3631721"/>
            <a:ext cx="5063706" cy="646331"/>
          </a:xfrm>
          <a:prstGeom prst="rect">
            <a:avLst/>
          </a:prstGeom>
          <a:noFill/>
        </p:spPr>
        <p:txBody>
          <a:bodyPr wrap="square" rtlCol="0">
            <a:spAutoFit/>
          </a:bodyPr>
          <a:lstStyle/>
          <a:p>
            <a:r>
              <a:rPr lang="en-US" dirty="0"/>
              <a:t>Playground and ramp on the other side of the ,,1</a:t>
            </a:r>
            <a:r>
              <a:rPr lang="en-US" baseline="30000" dirty="0"/>
              <a:t>st</a:t>
            </a:r>
            <a:r>
              <a:rPr lang="en-US" dirty="0"/>
              <a:t> June’’</a:t>
            </a:r>
          </a:p>
        </p:txBody>
      </p:sp>
      <p:sp>
        <p:nvSpPr>
          <p:cNvPr id="5" name="TextBox 4"/>
          <p:cNvSpPr txBox="1"/>
          <p:nvPr/>
        </p:nvSpPr>
        <p:spPr>
          <a:xfrm>
            <a:off x="0" y="4684144"/>
            <a:ext cx="6642339" cy="646331"/>
          </a:xfrm>
          <a:prstGeom prst="rect">
            <a:avLst/>
          </a:prstGeom>
          <a:noFill/>
        </p:spPr>
        <p:txBody>
          <a:bodyPr wrap="square" rtlCol="0">
            <a:spAutoFit/>
          </a:bodyPr>
          <a:lstStyle/>
          <a:p>
            <a:r>
              <a:rPr lang="en-US" dirty="0"/>
              <a:t>There’s a special team who helps OSI during they everyday activities in this school including training, playing sports like basket</a:t>
            </a:r>
          </a:p>
        </p:txBody>
      </p:sp>
    </p:spTree>
    <p:extLst>
      <p:ext uri="{BB962C8B-B14F-4D97-AF65-F5344CB8AC3E}">
        <p14:creationId xmlns:p14="http://schemas.microsoft.com/office/powerpoint/2010/main" xmlns="" val="3992884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3453396" cy="25819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95478" y="1871932"/>
            <a:ext cx="3693313" cy="36403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769742" y="34506"/>
            <a:ext cx="4139471" cy="5536596"/>
          </a:xfrm>
          <a:prstGeom prst="rect">
            <a:avLst/>
          </a:prstGeom>
        </p:spPr>
      </p:pic>
      <p:sp>
        <p:nvSpPr>
          <p:cNvPr id="5" name="TextBox 4"/>
          <p:cNvSpPr txBox="1"/>
          <p:nvPr/>
        </p:nvSpPr>
        <p:spPr>
          <a:xfrm>
            <a:off x="112143" y="3071004"/>
            <a:ext cx="3341253" cy="1754326"/>
          </a:xfrm>
          <a:prstGeom prst="rect">
            <a:avLst/>
          </a:prstGeom>
          <a:noFill/>
        </p:spPr>
        <p:txBody>
          <a:bodyPr wrap="square" rtlCol="0">
            <a:spAutoFit/>
          </a:bodyPr>
          <a:lstStyle/>
          <a:p>
            <a:r>
              <a:rPr lang="en-US" dirty="0"/>
              <a:t>,,1</a:t>
            </a:r>
            <a:r>
              <a:rPr lang="en-US" baseline="30000" dirty="0"/>
              <a:t>st</a:t>
            </a:r>
            <a:r>
              <a:rPr lang="en-US" dirty="0"/>
              <a:t> June’’ has additional wheelchairs for those who want to have education here, but don’t have their own wheelchairs. Unfortunately, sometimes it happens.</a:t>
            </a:r>
          </a:p>
        </p:txBody>
      </p:sp>
    </p:spTree>
    <p:extLst>
      <p:ext uri="{BB962C8B-B14F-4D97-AF65-F5344CB8AC3E}">
        <p14:creationId xmlns:p14="http://schemas.microsoft.com/office/powerpoint/2010/main" xmlns="" val="1306474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75000"/>
                  </a:schemeClr>
                </a:solidFill>
                <a:effectLst>
                  <a:outerShdw blurRad="38100" dist="38100" dir="2700000" algn="tl">
                    <a:srgbClr val="000000">
                      <a:alpha val="43137"/>
                    </a:srgbClr>
                  </a:outerShdw>
                </a:effectLst>
              </a:rPr>
              <a:t>Public institutions – libraries </a:t>
            </a:r>
            <a:br>
              <a:rPr lang="en-US" b="1" dirty="0">
                <a:solidFill>
                  <a:schemeClr val="accent1">
                    <a:lumMod val="75000"/>
                  </a:schemeClr>
                </a:solidFill>
                <a:effectLst>
                  <a:outerShdw blurRad="38100" dist="38100" dir="2700000" algn="tl">
                    <a:srgbClr val="000000">
                      <a:alpha val="43137"/>
                    </a:srgbClr>
                  </a:outerShdw>
                </a:effectLst>
              </a:rPr>
            </a:br>
            <a:r>
              <a:rPr lang="en-US" b="1" dirty="0">
                <a:solidFill>
                  <a:schemeClr val="accent1">
                    <a:lumMod val="75000"/>
                  </a:schemeClr>
                </a:solidFill>
                <a:effectLst>
                  <a:outerShdw blurRad="38100" dist="38100" dir="2700000" algn="tl">
                    <a:srgbClr val="000000">
                      <a:alpha val="43137"/>
                    </a:srgbClr>
                  </a:outerShdw>
                </a:effectLst>
              </a:rPr>
              <a:t>,,</a:t>
            </a:r>
            <a:r>
              <a:rPr lang="en-US" b="1" dirty="0" err="1">
                <a:solidFill>
                  <a:schemeClr val="accent1">
                    <a:lumMod val="75000"/>
                  </a:schemeClr>
                </a:solidFill>
                <a:effectLst>
                  <a:outerShdw blurRad="38100" dist="38100" dir="2700000" algn="tl">
                    <a:srgbClr val="000000">
                      <a:alpha val="43137"/>
                    </a:srgbClr>
                  </a:outerShdw>
                </a:effectLst>
              </a:rPr>
              <a:t>radosav</a:t>
            </a:r>
            <a:r>
              <a:rPr lang="en-US" b="1" dirty="0">
                <a:solidFill>
                  <a:schemeClr val="accent1">
                    <a:lumMod val="75000"/>
                  </a:schemeClr>
                </a:solidFill>
                <a:effectLst>
                  <a:outerShdw blurRad="38100" dist="38100" dir="2700000" algn="tl">
                    <a:srgbClr val="000000">
                      <a:alpha val="43137"/>
                    </a:srgbClr>
                  </a:outerShdw>
                </a:effectLst>
              </a:rPr>
              <a:t> </a:t>
            </a:r>
            <a:r>
              <a:rPr lang="en-US" b="1" dirty="0" err="1">
                <a:solidFill>
                  <a:schemeClr val="accent1">
                    <a:lumMod val="75000"/>
                  </a:schemeClr>
                </a:solidFill>
                <a:effectLst>
                  <a:outerShdw blurRad="38100" dist="38100" dir="2700000" algn="tl">
                    <a:srgbClr val="000000">
                      <a:alpha val="43137"/>
                    </a:srgbClr>
                  </a:outerShdw>
                </a:effectLst>
              </a:rPr>
              <a:t>Ljumović</a:t>
            </a:r>
            <a:r>
              <a:rPr lang="sr-Latn-ME" b="1" dirty="0">
                <a:solidFill>
                  <a:schemeClr val="accent1">
                    <a:lumMod val="75000"/>
                  </a:schemeClr>
                </a:solidFill>
                <a:effectLst>
                  <a:outerShdw blurRad="38100" dist="38100" dir="2700000" algn="tl">
                    <a:srgbClr val="000000">
                      <a:alpha val="43137"/>
                    </a:srgbClr>
                  </a:outerShdw>
                </a:effectLst>
              </a:rPr>
              <a:t>’’</a:t>
            </a:r>
            <a:endParaRPr lang="en-US" b="1" dirty="0">
              <a:solidFill>
                <a:schemeClr val="accent1">
                  <a:lumMod val="7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371" y="1489738"/>
            <a:ext cx="3035014" cy="40593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18155" y="1460708"/>
            <a:ext cx="3078422" cy="4117430"/>
          </a:xfrm>
          <a:prstGeom prst="rect">
            <a:avLst/>
          </a:prstGeom>
        </p:spPr>
      </p:pic>
      <p:sp>
        <p:nvSpPr>
          <p:cNvPr id="6" name="TextBox 5"/>
          <p:cNvSpPr txBox="1"/>
          <p:nvPr/>
        </p:nvSpPr>
        <p:spPr>
          <a:xfrm>
            <a:off x="3347049" y="2343754"/>
            <a:ext cx="4977442" cy="2585323"/>
          </a:xfrm>
          <a:prstGeom prst="rect">
            <a:avLst/>
          </a:prstGeom>
          <a:noFill/>
        </p:spPr>
        <p:txBody>
          <a:bodyPr wrap="square" rtlCol="0">
            <a:spAutoFit/>
          </a:bodyPr>
          <a:lstStyle/>
          <a:p>
            <a:r>
              <a:rPr lang="sr-Latn-ME" dirty="0"/>
              <a:t>One of the biggest national labraries in Montenegro ,,Radosav Ljumović’’ is placed in the heart of Podgorica. The institution is accessible than many more of them in the capital city.</a:t>
            </a:r>
          </a:p>
          <a:p>
            <a:endParaRPr lang="sr-Latn-ME" dirty="0"/>
          </a:p>
          <a:p>
            <a:r>
              <a:rPr lang="sr-Latn-ME" dirty="0"/>
              <a:t>It is divided into two enterances. In the first photo we can see first one, obviously inaccessible, and in a second photo we can see the enterance which is made for persons with disabilities.</a:t>
            </a:r>
            <a:endParaRPr lang="en-US" dirty="0"/>
          </a:p>
        </p:txBody>
      </p:sp>
    </p:spTree>
    <p:extLst>
      <p:ext uri="{BB962C8B-B14F-4D97-AF65-F5344CB8AC3E}">
        <p14:creationId xmlns:p14="http://schemas.microsoft.com/office/powerpoint/2010/main" xmlns="" val="2768758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94891"/>
            <a:ext cx="4030996" cy="53915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51230" y="94892"/>
            <a:ext cx="4027566" cy="5386922"/>
          </a:xfrm>
          <a:prstGeom prst="rect">
            <a:avLst/>
          </a:prstGeom>
        </p:spPr>
      </p:pic>
      <p:sp>
        <p:nvSpPr>
          <p:cNvPr id="5" name="TextBox 4"/>
          <p:cNvSpPr txBox="1"/>
          <p:nvPr/>
        </p:nvSpPr>
        <p:spPr>
          <a:xfrm>
            <a:off x="9083615" y="2145216"/>
            <a:ext cx="2277374" cy="1200329"/>
          </a:xfrm>
          <a:prstGeom prst="rect">
            <a:avLst/>
          </a:prstGeom>
          <a:noFill/>
        </p:spPr>
        <p:txBody>
          <a:bodyPr wrap="square" rtlCol="0">
            <a:spAutoFit/>
          </a:bodyPr>
          <a:lstStyle/>
          <a:p>
            <a:r>
              <a:rPr lang="sr-Latn-ME" dirty="0"/>
              <a:t>Basically every important place is marked with Braille letter.</a:t>
            </a:r>
            <a:endParaRPr lang="en-US" dirty="0"/>
          </a:p>
        </p:txBody>
      </p:sp>
    </p:spTree>
    <p:extLst>
      <p:ext uri="{BB962C8B-B14F-4D97-AF65-F5344CB8AC3E}">
        <p14:creationId xmlns:p14="http://schemas.microsoft.com/office/powerpoint/2010/main" xmlns="" val="3834333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14012" y="537805"/>
            <a:ext cx="3753663" cy="50205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37805"/>
            <a:ext cx="3753663" cy="50205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95897" y="537805"/>
            <a:ext cx="3753663" cy="5020573"/>
          </a:xfrm>
          <a:prstGeom prst="rect">
            <a:avLst/>
          </a:prstGeom>
        </p:spPr>
      </p:pic>
      <p:sp>
        <p:nvSpPr>
          <p:cNvPr id="5" name="TextBox 4"/>
          <p:cNvSpPr txBox="1"/>
          <p:nvPr/>
        </p:nvSpPr>
        <p:spPr>
          <a:xfrm>
            <a:off x="974785" y="5909094"/>
            <a:ext cx="9713343" cy="369332"/>
          </a:xfrm>
          <a:prstGeom prst="rect">
            <a:avLst/>
          </a:prstGeom>
          <a:noFill/>
        </p:spPr>
        <p:txBody>
          <a:bodyPr wrap="square" rtlCol="0">
            <a:spAutoFit/>
          </a:bodyPr>
          <a:lstStyle/>
          <a:p>
            <a:pPr algn="ctr"/>
            <a:r>
              <a:rPr lang="sr-Latn-ME" dirty="0"/>
              <a:t>Toilet for people with disabilities in the national library ’’Radosav Ljumović’’</a:t>
            </a:r>
            <a:endParaRPr lang="en-US" dirty="0"/>
          </a:p>
        </p:txBody>
      </p:sp>
    </p:spTree>
    <p:extLst>
      <p:ext uri="{BB962C8B-B14F-4D97-AF65-F5344CB8AC3E}">
        <p14:creationId xmlns:p14="http://schemas.microsoft.com/office/powerpoint/2010/main" xmlns="" val="5515929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TM04033927[[fn=Main Event]]</Template>
  <TotalTime>0</TotalTime>
  <Words>866</Words>
  <Application>Microsoft Office PowerPoint</Application>
  <PresentationFormat>Benutzerdefiniert</PresentationFormat>
  <Paragraphs>82</Paragraphs>
  <Slides>30</Slides>
  <Notes>0</Notes>
  <HiddenSlides>0</HiddenSlides>
  <MMClips>1</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Main Event</vt:lpstr>
      <vt:lpstr>Barrier detectives 2021st </vt:lpstr>
      <vt:lpstr>content</vt:lpstr>
      <vt:lpstr>Public institutions – parliament of montenegro</vt:lpstr>
      <vt:lpstr>Public institutions – resursni centar ,,1. jun’’</vt:lpstr>
      <vt:lpstr>Folie 5</vt:lpstr>
      <vt:lpstr>Folie 6</vt:lpstr>
      <vt:lpstr>Public institutions – libraries  ,,radosav Ljumović’’</vt:lpstr>
      <vt:lpstr>Folie 8</vt:lpstr>
      <vt:lpstr>Folie 9</vt:lpstr>
      <vt:lpstr>National library for blind people of montenegro</vt:lpstr>
      <vt:lpstr>Folie 11</vt:lpstr>
      <vt:lpstr>Folie 12</vt:lpstr>
      <vt:lpstr>Folie 13</vt:lpstr>
      <vt:lpstr>Folie 14</vt:lpstr>
      <vt:lpstr>Schools – ju mješovita srednja škola golubovci</vt:lpstr>
      <vt:lpstr>Folie 16</vt:lpstr>
      <vt:lpstr>SCHOOLS – OŠ ,,MiLAN VUKOTIĆ’’</vt:lpstr>
      <vt:lpstr>Schools – svsš ,,sergije stanić’’</vt:lpstr>
      <vt:lpstr>Sport and fun – sportski centar morača</vt:lpstr>
      <vt:lpstr>Folie 20</vt:lpstr>
      <vt:lpstr>Montenegrin national theater</vt:lpstr>
      <vt:lpstr>Playground for children and dogs ,,zabjelo’’</vt:lpstr>
      <vt:lpstr>Folie 23</vt:lpstr>
      <vt:lpstr>Folie 24</vt:lpstr>
      <vt:lpstr>Folie 25</vt:lpstr>
      <vt:lpstr>Public transportation bus station podgorica</vt:lpstr>
      <vt:lpstr>Train station podgorica</vt:lpstr>
      <vt:lpstr>Public buses inside the podgorica</vt:lpstr>
      <vt:lpstr>conclusions</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 detectives 2021st</dc:title>
  <dc:creator>PC</dc:creator>
  <cp:lastModifiedBy>klausw</cp:lastModifiedBy>
  <cp:revision>26</cp:revision>
  <dcterms:created xsi:type="dcterms:W3CDTF">2021-09-12T14:04:44Z</dcterms:created>
  <dcterms:modified xsi:type="dcterms:W3CDTF">2021-10-20T07:33:32Z</dcterms:modified>
</cp:coreProperties>
</file>